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sldIdLst>
    <p:sldId id="280" r:id="rId5"/>
    <p:sldId id="283" r:id="rId6"/>
    <p:sldId id="288" r:id="rId7"/>
    <p:sldId id="286" r:id="rId8"/>
    <p:sldId id="289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D258C6-F958-4703-89C5-E7726FAB4FD2}" v="5" dt="2024-06-06T12:57:11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023E7-9F18-47E6-9BA8-A0BEACBCFE06}" type="datetimeFigureOut">
              <a:rPr lang="fr-CA" smtClean="0"/>
              <a:t>2024-06-20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BA8B3-8E6F-4B4A-8AD9-CAD5244EB1E7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98631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Utiliser l’exemple du tableau de données des aéroports comme base de données.</a:t>
            </a:r>
          </a:p>
          <a:p>
            <a:r>
              <a:rPr lang="fr-CA" dirty="0"/>
              <a:t>https://developpement-informatique.com/tutoriel/19/langage-sql---guide-complet-pour-les-debutants</a:t>
            </a:r>
          </a:p>
          <a:p>
            <a:r>
              <a:rPr lang="fr-CA"/>
              <a:t>https://www.guru99.com/fr/introduction-to-database-sql.html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91B7D-BF87-A349-B377-62A9B89863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219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7226" y="2052400"/>
            <a:ext cx="11292732" cy="1470025"/>
          </a:xfrm>
        </p:spPr>
        <p:txBody>
          <a:bodyPr lIns="0" tIns="0" rIns="0" bIns="0" anchor="t" anchorCtr="0">
            <a:normAutofit/>
          </a:bodyPr>
          <a:lstStyle>
            <a:lvl1pPr algn="l">
              <a:defRPr sz="2667" b="0" i="0" cap="all" baseline="0">
                <a:solidFill>
                  <a:schemeClr val="bg1"/>
                </a:solidFill>
                <a:latin typeface="Metropolis Light" panose="00000400000000000000" pitchFamily="50" charset="0"/>
                <a:cs typeface="Metropolis Light" panose="00000400000000000000" pitchFamily="50" charset="0"/>
              </a:defRPr>
            </a:lvl1pPr>
          </a:lstStyle>
          <a:p>
            <a:pPr algn="ctr">
              <a:defRPr/>
            </a:pPr>
            <a:r>
              <a:rPr lang="fr-CA" sz="3200" i="1" dirty="0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ETE435: </a:t>
            </a:r>
            <a:r>
              <a:rPr lang="fr-CA" sz="3200" i="1" dirty="0" err="1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Géoinformatique</a:t>
            </a:r>
            <a:r>
              <a:rPr lang="fr-CA" sz="3200" i="1" dirty="0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 </a:t>
            </a:r>
            <a:br>
              <a:rPr lang="fr-CA" sz="3200" i="1" dirty="0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</a:br>
            <a:r>
              <a:rPr lang="fr-CA" sz="3200" b="1" dirty="0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Semaine I: Introduction au cours de </a:t>
            </a:r>
            <a:r>
              <a:rPr lang="fr-CA" sz="3200" b="1" dirty="0" err="1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Géoinformatique</a:t>
            </a:r>
            <a:endParaRPr lang="fr-CA" sz="3200" b="1" dirty="0">
              <a:solidFill>
                <a:schemeClr val="bg1"/>
              </a:solidFill>
              <a:latin typeface="Arial Nova" panose="020B0504020202020204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9376" y="536104"/>
            <a:ext cx="8534400" cy="1278121"/>
          </a:xfrm>
        </p:spPr>
        <p:txBody>
          <a:bodyPr lIns="0" tIns="0" bIns="0" anchor="b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133" b="0" i="0" kern="1200" baseline="0">
                <a:solidFill>
                  <a:schemeClr val="bg1"/>
                </a:solidFill>
                <a:latin typeface="Metropolis Extra Light" panose="00000300000000000000" pitchFamily="50" charset="0"/>
                <a:cs typeface="Metropolis Extra Light" panose="00000300000000000000" pitchFamily="50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>
              <a:defRPr/>
            </a:pPr>
            <a:r>
              <a:rPr lang="fr-CA" sz="1467" i="1" dirty="0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ETE435: </a:t>
            </a:r>
            <a:r>
              <a:rPr lang="fr-CA" sz="1467" i="1" dirty="0" err="1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Géoinformatique</a:t>
            </a:r>
            <a:r>
              <a:rPr lang="fr-CA" sz="1467" i="1" dirty="0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 </a:t>
            </a:r>
          </a:p>
          <a:p>
            <a:pPr algn="ctr">
              <a:defRPr/>
            </a:pPr>
            <a:r>
              <a:rPr lang="fr-CA" sz="1467" b="1" dirty="0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Semaine I: Introduction au cours de </a:t>
            </a:r>
            <a:r>
              <a:rPr lang="fr-CA" sz="1467" b="1" dirty="0" err="1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Géoinformatique</a:t>
            </a:r>
            <a:endParaRPr lang="fr-CA" sz="1467" b="1" dirty="0">
              <a:solidFill>
                <a:schemeClr val="bg1"/>
              </a:solidFill>
              <a:latin typeface="Arial Nova" panose="020B0504020202020204" pitchFamily="34" charset="0"/>
              <a:ea typeface="ＭＳ Ｐゴシック" pitchFamily="34" charset="-128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084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ogo. signature promotionnelle /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g-INRS-innover_vertica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23" y="1521762"/>
            <a:ext cx="2260800" cy="4282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0990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ogo /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g-INRS_seu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87" y="1650100"/>
            <a:ext cx="2260800" cy="322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20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ogo. signature promotionnelle /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lg-INRS-innover_vertica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49" y="1265088"/>
            <a:ext cx="2260800" cy="42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56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 logo. signature promotionnelle / image à insér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Picture 8" descr="lg-INRS-innover_vertic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87" y="1650098"/>
            <a:ext cx="2260800" cy="42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84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titre, 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2"/>
            <a:ext cx="375932" cy="5364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44377" y="6203932"/>
            <a:ext cx="2844800" cy="365125"/>
          </a:xfrm>
          <a:prstGeom prst="rect">
            <a:avLst/>
          </a:prstGeom>
        </p:spPr>
        <p:txBody>
          <a:bodyPr tIns="0" rIns="0" bIns="0" anchor="ctr" anchorCtr="0"/>
          <a:lstStyle>
            <a:lvl1pPr algn="r">
              <a:defRPr sz="1067" baseline="0">
                <a:solidFill>
                  <a:srgbClr val="181632"/>
                </a:solidFill>
                <a:latin typeface="Arial"/>
              </a:defRPr>
            </a:lvl1pPr>
          </a:lstStyle>
          <a:p>
            <a:fld id="{E9A06A90-B3B5-C149-97F7-5436B61174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1539502" y="611043"/>
            <a:ext cx="9250581" cy="897883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400" b="0" i="0" baseline="0">
                <a:solidFill>
                  <a:srgbClr val="2631E7"/>
                </a:solidFill>
                <a:latin typeface="Metropolis Semi Bold"/>
                <a:cs typeface="Metropolis Semi Bold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39502" y="1605089"/>
            <a:ext cx="9250581" cy="882788"/>
          </a:xfrm>
        </p:spPr>
        <p:txBody>
          <a:bodyPr lIns="0" tIns="0" rIns="0" bIns="0" anchor="t">
            <a:normAutofit/>
          </a:bodyPr>
          <a:lstStyle>
            <a:lvl1pPr algn="l">
              <a:spcBef>
                <a:spcPts val="0"/>
              </a:spcBef>
              <a:defRPr sz="3733" b="0" i="0" cap="none" baseline="0">
                <a:solidFill>
                  <a:srgbClr val="14162F"/>
                </a:solidFill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539501" y="2717155"/>
            <a:ext cx="9251265" cy="2884703"/>
          </a:xfrm>
        </p:spPr>
        <p:txBody>
          <a:bodyPr>
            <a:normAutofit/>
          </a:bodyPr>
          <a:lstStyle>
            <a:lvl1pPr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  <a:p>
            <a:pPr lvl="2"/>
            <a:r>
              <a:rPr lang="fr-CA" dirty="0" err="1"/>
              <a:t>Third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3"/>
            <a:r>
              <a:rPr lang="fr-CA" dirty="0" err="1"/>
              <a:t>Fourth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4"/>
            <a:r>
              <a:rPr lang="fr-CA" dirty="0" err="1"/>
              <a:t>Fifth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30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2"/>
            <a:ext cx="375932" cy="5364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44377" y="6203932"/>
            <a:ext cx="2844800" cy="365125"/>
          </a:xfrm>
          <a:prstGeom prst="rect">
            <a:avLst/>
          </a:prstGeom>
        </p:spPr>
        <p:txBody>
          <a:bodyPr tIns="0" rIns="0" bIns="0" anchor="ctr" anchorCtr="0"/>
          <a:lstStyle>
            <a:lvl1pPr algn="r">
              <a:defRPr sz="1067" baseline="0">
                <a:solidFill>
                  <a:srgbClr val="181632"/>
                </a:solidFill>
                <a:latin typeface="Arial"/>
              </a:defRPr>
            </a:lvl1pPr>
          </a:lstStyle>
          <a:p>
            <a:fld id="{E9A06A90-B3B5-C149-97F7-5436B61174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39502" y="1379302"/>
            <a:ext cx="9250581" cy="882788"/>
          </a:xfrm>
        </p:spPr>
        <p:txBody>
          <a:bodyPr lIns="0" tIns="0" rIns="0" bIns="0" anchor="t">
            <a:normAutofit/>
          </a:bodyPr>
          <a:lstStyle>
            <a:lvl1pPr algn="l">
              <a:spcBef>
                <a:spcPts val="0"/>
              </a:spcBef>
              <a:defRPr sz="3733" b="0" i="0" cap="none" baseline="0">
                <a:solidFill>
                  <a:srgbClr val="14162F"/>
                </a:solidFill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539501" y="2491369"/>
            <a:ext cx="9251265" cy="2884703"/>
          </a:xfrm>
        </p:spPr>
        <p:txBody>
          <a:bodyPr>
            <a:normAutofit/>
          </a:bodyPr>
          <a:lstStyle>
            <a:lvl1pPr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  <a:p>
            <a:pPr lvl="2"/>
            <a:r>
              <a:rPr lang="fr-CA" dirty="0" err="1"/>
              <a:t>Third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3"/>
            <a:r>
              <a:rPr lang="fr-CA" dirty="0" err="1"/>
              <a:t>Fourth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4"/>
            <a:r>
              <a:rPr lang="fr-CA" dirty="0" err="1"/>
              <a:t>Fifth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99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2"/>
            <a:ext cx="375932" cy="5364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44377" y="6203932"/>
            <a:ext cx="2844800" cy="365125"/>
          </a:xfrm>
          <a:prstGeom prst="rect">
            <a:avLst/>
          </a:prstGeom>
        </p:spPr>
        <p:txBody>
          <a:bodyPr tIns="0" rIns="0" bIns="0" anchor="ctr" anchorCtr="0"/>
          <a:lstStyle>
            <a:lvl1pPr algn="r">
              <a:defRPr sz="1067" baseline="0">
                <a:solidFill>
                  <a:srgbClr val="181632"/>
                </a:solidFill>
                <a:latin typeface="Arial"/>
              </a:defRPr>
            </a:lvl1pPr>
          </a:lstStyle>
          <a:p>
            <a:fld id="{41BAFBA7-85AD-A442-B4BD-E58B74BD64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539502" y="850443"/>
            <a:ext cx="9250581" cy="4625869"/>
          </a:xfrm>
        </p:spPr>
        <p:txBody>
          <a:bodyPr/>
          <a:lstStyle/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  <a:p>
            <a:pPr lvl="2"/>
            <a:r>
              <a:rPr lang="fr-CA" dirty="0" err="1"/>
              <a:t>Third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3"/>
            <a:r>
              <a:rPr lang="fr-CA" dirty="0" err="1"/>
              <a:t>Fourth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4"/>
            <a:r>
              <a:rPr lang="fr-CA" dirty="0" err="1"/>
              <a:t>Fifth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392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noncé fond bleu">
    <p:bg>
      <p:bgPr>
        <a:solidFill>
          <a:srgbClr val="263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g-INRS_seu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1"/>
            <a:ext cx="375932" cy="53650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44377" y="6203932"/>
            <a:ext cx="2844800" cy="365125"/>
          </a:xfrm>
          <a:prstGeom prst="rect">
            <a:avLst/>
          </a:prstGeom>
        </p:spPr>
        <p:txBody>
          <a:bodyPr tIns="0" rIns="0" bIns="0" anchor="ctr" anchorCtr="0"/>
          <a:lstStyle>
            <a:lvl1pPr algn="r">
              <a:defRPr sz="1067" b="0" i="0" baseline="0">
                <a:solidFill>
                  <a:schemeClr val="bg1"/>
                </a:solidFill>
                <a:latin typeface="Metropolis Semi Bold"/>
                <a:cs typeface="Metropolis Semi Bold"/>
              </a:defRPr>
            </a:lvl1pPr>
          </a:lstStyle>
          <a:p>
            <a:fld id="{41BAFBA7-85AD-A442-B4BD-E58B74BD64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539502" y="850443"/>
            <a:ext cx="9250581" cy="4625869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chemeClr val="bg1"/>
                </a:solidFill>
                <a:latin typeface="Metropolis Light"/>
                <a:cs typeface="Metropolis Light"/>
              </a:defRPr>
            </a:lvl1pPr>
            <a:lvl2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chemeClr val="bg1"/>
                </a:solidFill>
                <a:latin typeface="Metropolis Light"/>
                <a:cs typeface="Metropolis Light"/>
              </a:defRPr>
            </a:lvl2pPr>
            <a:lvl3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chemeClr val="bg1"/>
                </a:solidFill>
                <a:latin typeface="Metropolis Light"/>
                <a:cs typeface="Metropolis Light"/>
              </a:defRPr>
            </a:lvl3pPr>
            <a:lvl4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chemeClr val="bg1"/>
                </a:solidFill>
                <a:latin typeface="Metropolis Light"/>
                <a:cs typeface="Metropolis Light"/>
              </a:defRPr>
            </a:lvl4pPr>
            <a:lvl5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chemeClr val="bg1"/>
                </a:solidFill>
                <a:latin typeface="Metropolis Light"/>
                <a:cs typeface="Metropolis Light"/>
              </a:defRPr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  <a:p>
            <a:pPr lvl="2"/>
            <a:r>
              <a:rPr lang="fr-CA" dirty="0" err="1"/>
              <a:t>Third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3"/>
            <a:r>
              <a:rPr lang="fr-CA" dirty="0" err="1"/>
              <a:t>Fourth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4"/>
            <a:r>
              <a:rPr lang="fr-CA" dirty="0" err="1"/>
              <a:t>Fifth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165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noncé fond blan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2"/>
            <a:ext cx="375932" cy="5364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44377" y="6203932"/>
            <a:ext cx="2844800" cy="365125"/>
          </a:xfrm>
          <a:prstGeom prst="rect">
            <a:avLst/>
          </a:prstGeom>
        </p:spPr>
        <p:txBody>
          <a:bodyPr tIns="0" rIns="0" bIns="0" anchor="ctr" anchorCtr="0"/>
          <a:lstStyle>
            <a:lvl1pPr algn="r">
              <a:defRPr sz="1067" baseline="0">
                <a:solidFill>
                  <a:srgbClr val="181632"/>
                </a:solidFill>
                <a:latin typeface="Arial"/>
              </a:defRPr>
            </a:lvl1pPr>
          </a:lstStyle>
          <a:p>
            <a:fld id="{41BAFBA7-85AD-A442-B4BD-E58B74BD646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539502" y="850443"/>
            <a:ext cx="9250581" cy="4625869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rgbClr val="14162F"/>
                </a:solidFill>
                <a:latin typeface="Metropolis Light"/>
                <a:cs typeface="Metropolis Light"/>
              </a:defRPr>
            </a:lvl1pPr>
            <a:lvl2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rgbClr val="14162F"/>
                </a:solidFill>
                <a:latin typeface="Metropolis Light"/>
                <a:cs typeface="Metropolis Light"/>
              </a:defRPr>
            </a:lvl2pPr>
            <a:lvl3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rgbClr val="14162F"/>
                </a:solidFill>
                <a:latin typeface="Metropolis Light"/>
                <a:cs typeface="Metropolis Light"/>
              </a:defRPr>
            </a:lvl3pPr>
            <a:lvl4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rgbClr val="14162F"/>
                </a:solidFill>
                <a:latin typeface="Metropolis Light"/>
                <a:cs typeface="Metropolis Light"/>
              </a:defRPr>
            </a:lvl4pPr>
            <a:lvl5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rgbClr val="14162F"/>
                </a:solidFill>
                <a:latin typeface="Metropolis Light"/>
                <a:cs typeface="Metropolis Light"/>
              </a:defRPr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  <a:p>
            <a:pPr lvl="2"/>
            <a:r>
              <a:rPr lang="fr-CA" dirty="0" err="1"/>
              <a:t>Third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3"/>
            <a:r>
              <a:rPr lang="fr-CA" dirty="0" err="1"/>
              <a:t>Fourth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4"/>
            <a:r>
              <a:rPr lang="fr-CA" dirty="0" err="1"/>
              <a:t>Fifth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21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titre, titre, contenu et image bousso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g-INRS_seu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1"/>
            <a:ext cx="375932" cy="53650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44377" y="6203932"/>
            <a:ext cx="2844800" cy="365125"/>
          </a:xfrm>
          <a:prstGeom prst="rect">
            <a:avLst/>
          </a:prstGeom>
        </p:spPr>
        <p:txBody>
          <a:bodyPr tIns="0" rIns="0" bIns="0" anchor="ctr" anchorCtr="0"/>
          <a:lstStyle>
            <a:lvl1pPr algn="r">
              <a:defRPr sz="1067" baseline="0">
                <a:solidFill>
                  <a:srgbClr val="181632"/>
                </a:solidFill>
                <a:latin typeface="Arial"/>
              </a:defRPr>
            </a:lvl1pPr>
          </a:lstStyle>
          <a:p>
            <a:fld id="{E9A06A90-B3B5-C149-97F7-5436B61174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739006" y="2950598"/>
            <a:ext cx="4686519" cy="2847965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2133" b="0" i="0" kern="1200">
                <a:solidFill>
                  <a:srgbClr val="14162F"/>
                </a:solidFill>
                <a:latin typeface="Metropolis Light"/>
                <a:cs typeface="Metropolis Light"/>
              </a:defRPr>
            </a:lvl1pPr>
            <a:lvl2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2pPr>
            <a:lvl3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3pPr>
            <a:lvl4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4pPr>
            <a:lvl5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739006" y="611071"/>
            <a:ext cx="4686519" cy="897883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400" b="0" i="0" baseline="0">
                <a:solidFill>
                  <a:srgbClr val="2631E7"/>
                </a:solidFill>
                <a:latin typeface="Metropolis Semi Bold"/>
                <a:cs typeface="Metropolis Semi Bold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739006" y="1605117"/>
            <a:ext cx="4686519" cy="882788"/>
          </a:xfrm>
        </p:spPr>
        <p:txBody>
          <a:bodyPr lIns="0" tIns="0" rIns="0" bIns="0" anchor="t">
            <a:normAutofit/>
          </a:bodyPr>
          <a:lstStyle>
            <a:lvl1pPr algn="l">
              <a:spcBef>
                <a:spcPts val="0"/>
              </a:spcBef>
              <a:defRPr sz="3733" b="0" i="0" cap="none" baseline="0">
                <a:solidFill>
                  <a:srgbClr val="14162F"/>
                </a:solidFill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114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matie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3022" y="1622620"/>
            <a:ext cx="9251949" cy="3886355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FontTx/>
              <a:buNone/>
              <a:tabLst>
                <a:tab pos="8455873" algn="l"/>
              </a:tabLst>
              <a:defRPr sz="1467" b="0" i="0" kern="1200">
                <a:solidFill>
                  <a:srgbClr val="14162F"/>
                </a:solidFill>
                <a:latin typeface="Metropolis Light" panose="00000400000000000000" pitchFamily="50" charset="0"/>
                <a:cs typeface="Metropolis Light" panose="00000400000000000000" pitchFamily="50" charset="0"/>
              </a:defRPr>
            </a:lvl1pPr>
            <a:lvl2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2pPr>
            <a:lvl3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3pPr>
            <a:lvl4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4pPr>
            <a:lvl5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	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2"/>
            <a:ext cx="375932" cy="536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1603021" y="738966"/>
            <a:ext cx="9482667" cy="73866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fr-CA" sz="4800" dirty="0">
                <a:latin typeface="Arial Nova" panose="020B0504020202020204" pitchFamily="34" charset="0"/>
              </a:rPr>
              <a:t>Table des matières</a:t>
            </a:r>
            <a:endParaRPr lang="en-US" sz="3200" b="1" i="0" baseline="0" dirty="0">
              <a:latin typeface="Arial Nova" panose="020B0504020202020204" pitchFamily="34" charset="0"/>
              <a:cs typeface="Metropolis Semi Bold"/>
            </a:endParaRPr>
          </a:p>
        </p:txBody>
      </p:sp>
    </p:spTree>
    <p:extLst>
      <p:ext uri="{BB962C8B-B14F-4D97-AF65-F5344CB8AC3E}">
        <p14:creationId xmlns:p14="http://schemas.microsoft.com/office/powerpoint/2010/main" val="1148364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titre, titre et contenu / Image à insérer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2" y="1"/>
            <a:ext cx="6036661" cy="68579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3884" cy="6851651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10" descr="lg-INRS_seu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1"/>
            <a:ext cx="375932" cy="53650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44377" y="6203932"/>
            <a:ext cx="2844800" cy="365125"/>
          </a:xfrm>
          <a:prstGeom prst="rect">
            <a:avLst/>
          </a:prstGeom>
        </p:spPr>
        <p:txBody>
          <a:bodyPr tIns="0" rIns="0" bIns="0" anchor="ctr" anchorCtr="0"/>
          <a:lstStyle>
            <a:lvl1pPr algn="r">
              <a:defRPr sz="1067" baseline="0">
                <a:solidFill>
                  <a:srgbClr val="181632"/>
                </a:solidFill>
                <a:latin typeface="Arial"/>
              </a:defRPr>
            </a:lvl1pPr>
          </a:lstStyle>
          <a:p>
            <a:fld id="{E9A06A90-B3B5-C149-97F7-5436B61174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739006" y="2950598"/>
            <a:ext cx="4686519" cy="2847965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2133" b="0" i="0" kern="1200">
                <a:solidFill>
                  <a:srgbClr val="14162F"/>
                </a:solidFill>
                <a:latin typeface="Metropolis Light"/>
                <a:cs typeface="Metropolis Light"/>
              </a:defRPr>
            </a:lvl1pPr>
            <a:lvl2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2pPr>
            <a:lvl3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3pPr>
            <a:lvl4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4pPr>
            <a:lvl5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739006" y="611071"/>
            <a:ext cx="4686519" cy="897883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400" b="0" i="0" baseline="0">
                <a:solidFill>
                  <a:srgbClr val="2631E7"/>
                </a:solidFill>
                <a:latin typeface="Metropolis Semi Bold"/>
                <a:cs typeface="Metropolis Semi Bold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739006" y="1605117"/>
            <a:ext cx="4686519" cy="882788"/>
          </a:xfrm>
        </p:spPr>
        <p:txBody>
          <a:bodyPr lIns="0" tIns="0" rIns="0" bIns="0" anchor="t">
            <a:normAutofit/>
          </a:bodyPr>
          <a:lstStyle>
            <a:lvl1pPr algn="l">
              <a:spcBef>
                <a:spcPts val="0"/>
              </a:spcBef>
              <a:defRPr sz="3733" b="0" i="0" cap="none" baseline="0">
                <a:solidFill>
                  <a:srgbClr val="14162F"/>
                </a:solidFill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200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ensé / Surtitre, 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2"/>
            <a:ext cx="375932" cy="5364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44377" y="6203932"/>
            <a:ext cx="2844800" cy="365125"/>
          </a:xfrm>
          <a:prstGeom prst="rect">
            <a:avLst/>
          </a:prstGeom>
        </p:spPr>
        <p:txBody>
          <a:bodyPr tIns="0" rIns="0" bIns="0" anchor="ctr" anchorCtr="0"/>
          <a:lstStyle>
            <a:lvl1pPr algn="r">
              <a:defRPr sz="1067" baseline="0">
                <a:solidFill>
                  <a:srgbClr val="181632"/>
                </a:solidFill>
                <a:latin typeface="Arial"/>
              </a:defRPr>
            </a:lvl1pPr>
          </a:lstStyle>
          <a:p>
            <a:fld id="{E9A06A90-B3B5-C149-97F7-5436B61174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1539502" y="611043"/>
            <a:ext cx="9250581" cy="897883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67" b="0" i="0" baseline="0">
                <a:solidFill>
                  <a:srgbClr val="2631E7"/>
                </a:solidFill>
                <a:latin typeface="Metropolis Semi Bold"/>
                <a:cs typeface="Metropolis Semi Bold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39502" y="1605089"/>
            <a:ext cx="9250581" cy="882788"/>
          </a:xfrm>
        </p:spPr>
        <p:txBody>
          <a:bodyPr lIns="0" tIns="0" rIns="0" bIns="0" anchor="t">
            <a:normAutofit/>
          </a:bodyPr>
          <a:lstStyle>
            <a:lvl1pPr algn="l">
              <a:spcBef>
                <a:spcPts val="0"/>
              </a:spcBef>
              <a:defRPr sz="2667" b="0" i="0" cap="none" baseline="0">
                <a:solidFill>
                  <a:srgbClr val="14162F"/>
                </a:solidFill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538818" y="2717157"/>
            <a:ext cx="9251949" cy="2884703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67" b="0" i="0" baseline="0">
                <a:solidFill>
                  <a:srgbClr val="14162F"/>
                </a:solidFill>
                <a:latin typeface="Metropolis Light"/>
                <a:cs typeface="Metropolis Light"/>
              </a:defRPr>
            </a:lvl1pPr>
            <a:lvl2pPr marL="743693" indent="-256026">
              <a:spcBef>
                <a:spcPts val="800"/>
              </a:spcBef>
              <a:buFont typeface="Arial"/>
              <a:buChar char="•"/>
              <a:defRPr sz="1467" b="0" i="0" baseline="0">
                <a:solidFill>
                  <a:srgbClr val="14162F"/>
                </a:solidFill>
                <a:latin typeface="Metropolis Light"/>
                <a:cs typeface="Metropolis Light"/>
              </a:defRPr>
            </a:lvl2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739093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ensé / 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2"/>
            <a:ext cx="375932" cy="5364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44377" y="6203932"/>
            <a:ext cx="2844800" cy="365125"/>
          </a:xfrm>
          <a:prstGeom prst="rect">
            <a:avLst/>
          </a:prstGeom>
        </p:spPr>
        <p:txBody>
          <a:bodyPr tIns="0" rIns="0" bIns="0" anchor="ctr" anchorCtr="0"/>
          <a:lstStyle>
            <a:lvl1pPr algn="r">
              <a:defRPr sz="1067" baseline="0">
                <a:solidFill>
                  <a:srgbClr val="181632"/>
                </a:solidFill>
                <a:latin typeface="Arial"/>
              </a:defRPr>
            </a:lvl1pPr>
          </a:lstStyle>
          <a:p>
            <a:fld id="{E9A06A90-B3B5-C149-97F7-5436B61174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39502" y="1379302"/>
            <a:ext cx="9250581" cy="882788"/>
          </a:xfrm>
        </p:spPr>
        <p:txBody>
          <a:bodyPr lIns="0" tIns="0" rIns="0" bIns="0" anchor="t">
            <a:normAutofit/>
          </a:bodyPr>
          <a:lstStyle>
            <a:lvl1pPr algn="l">
              <a:spcBef>
                <a:spcPts val="0"/>
              </a:spcBef>
              <a:defRPr sz="2667" b="0" i="0" cap="none" baseline="0">
                <a:solidFill>
                  <a:srgbClr val="14162F"/>
                </a:solidFill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538818" y="2491370"/>
            <a:ext cx="9251949" cy="2884703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67" b="0" i="0" baseline="0">
                <a:solidFill>
                  <a:srgbClr val="14162F"/>
                </a:solidFill>
                <a:latin typeface="Metropolis Light"/>
                <a:cs typeface="Metropolis Light"/>
              </a:defRPr>
            </a:lvl1pPr>
            <a:lvl2pPr marL="743693" indent="-256026">
              <a:spcBef>
                <a:spcPts val="800"/>
              </a:spcBef>
              <a:buFont typeface="Arial"/>
              <a:buChar char="•"/>
              <a:defRPr sz="1467" b="0" i="0" baseline="0">
                <a:solidFill>
                  <a:srgbClr val="14162F"/>
                </a:solidFill>
                <a:latin typeface="Metropolis Light"/>
                <a:cs typeface="Metropolis Light"/>
              </a:defRPr>
            </a:lvl2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87451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 de la présenta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11754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 de la présentation avec adresse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034249" y="5365808"/>
            <a:ext cx="2448375" cy="923665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933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Metropolis Light"/>
                <a:cs typeface="Metropolis Light"/>
              </a:defRPr>
            </a:lvl1pPr>
            <a:lvl2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2pPr>
            <a:lvl3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3pPr>
            <a:lvl4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4pPr>
            <a:lvl5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4"/>
          </p:nvPr>
        </p:nvSpPr>
        <p:spPr>
          <a:xfrm>
            <a:off x="1034249" y="4757494"/>
            <a:ext cx="2448375" cy="536461"/>
          </a:xfrm>
        </p:spPr>
        <p:txBody>
          <a:bodyPr lIns="0" tIns="0" bIns="0" anchor="b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067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etropolis Semi Bold"/>
                <a:cs typeface="Metropolis Semi Bold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subtitle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217715" y="5365808"/>
            <a:ext cx="2448375" cy="923665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933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Metropolis Light"/>
                <a:cs typeface="Metropolis Light"/>
              </a:defRPr>
            </a:lvl1pPr>
            <a:lvl2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2pPr>
            <a:lvl3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3pPr>
            <a:lvl4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4pPr>
            <a:lvl5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217715" y="4757494"/>
            <a:ext cx="2448375" cy="534401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1067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Metropolis Semi Bold"/>
                <a:cs typeface="Metropolis Semi Bold"/>
              </a:defRPr>
            </a:lvl1pPr>
            <a:lvl2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2pPr>
            <a:lvl3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3pPr>
            <a:lvl4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4pPr>
            <a:lvl5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23140729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73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avec image macr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535762" y="705982"/>
            <a:ext cx="5178943" cy="48176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5762" y="2305062"/>
            <a:ext cx="5178943" cy="3218523"/>
          </a:xfrm>
          <a:solidFill>
            <a:schemeClr val="bg1"/>
          </a:solidFill>
          <a:ln>
            <a:noFill/>
          </a:ln>
        </p:spPr>
        <p:txBody>
          <a:bodyPr wrap="square" lIns="216000" tIns="180000" rIns="216000" bIns="72000" anchor="t" anchorCtr="0">
            <a:normAutofit/>
          </a:bodyPr>
          <a:lstStyle>
            <a:lvl1pPr marL="95998" algn="l">
              <a:spcBef>
                <a:spcPts val="27"/>
              </a:spcBef>
              <a:spcAft>
                <a:spcPts val="27"/>
              </a:spcAft>
              <a:defRPr sz="3200" b="0" i="0" cap="all" baseline="0">
                <a:solidFill>
                  <a:schemeClr val="tx1"/>
                </a:solidFill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761" y="705981"/>
            <a:ext cx="5178944" cy="1599080"/>
          </a:xfrm>
          <a:solidFill>
            <a:schemeClr val="bg1"/>
          </a:solidFill>
          <a:ln>
            <a:noFill/>
          </a:ln>
        </p:spPr>
        <p:txBody>
          <a:bodyPr wrap="square" lIns="216000" tIns="180000" rIns="216000" bIns="72000" anchor="b" anchorCtr="0">
            <a:normAutofit/>
          </a:bodyPr>
          <a:lstStyle>
            <a:lvl1pPr marL="95998" indent="0" algn="l">
              <a:spcBef>
                <a:spcPts val="27"/>
              </a:spcBef>
              <a:spcAft>
                <a:spcPts val="27"/>
              </a:spcAft>
              <a:buNone/>
              <a:defRPr sz="1200" b="0" i="0" kern="1200" baseline="0">
                <a:solidFill>
                  <a:schemeClr val="tx1"/>
                </a:solidFill>
                <a:latin typeface="Metropolis Light"/>
                <a:cs typeface="Metropolis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subtitle</a:t>
            </a:r>
            <a:r>
              <a:rPr lang="fr-CA" dirty="0"/>
              <a:t> style</a:t>
            </a:r>
            <a:endParaRPr lang="en-US" dirty="0"/>
          </a:p>
        </p:txBody>
      </p:sp>
      <p:pic>
        <p:nvPicPr>
          <p:cNvPr id="11" name="Picture 10" descr="lg-INR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779" y="4689769"/>
            <a:ext cx="2437568" cy="14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90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avec image macr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535762" y="705982"/>
            <a:ext cx="5178943" cy="48176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5762" y="2305062"/>
            <a:ext cx="5178943" cy="3218523"/>
          </a:xfrm>
          <a:solidFill>
            <a:schemeClr val="bg1"/>
          </a:solidFill>
          <a:ln>
            <a:noFill/>
          </a:ln>
        </p:spPr>
        <p:txBody>
          <a:bodyPr wrap="square" lIns="216000" tIns="180000" rIns="216000" bIns="72000" anchor="t" anchorCtr="0">
            <a:normAutofit/>
          </a:bodyPr>
          <a:lstStyle>
            <a:lvl1pPr marL="95998" algn="l">
              <a:spcBef>
                <a:spcPts val="27"/>
              </a:spcBef>
              <a:spcAft>
                <a:spcPts val="27"/>
              </a:spcAft>
              <a:defRPr sz="3200" b="0" i="0" cap="all" baseline="0">
                <a:solidFill>
                  <a:schemeClr val="tx1"/>
                </a:solidFill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761" y="705981"/>
            <a:ext cx="5178944" cy="1599080"/>
          </a:xfrm>
          <a:solidFill>
            <a:schemeClr val="bg1"/>
          </a:solidFill>
          <a:ln>
            <a:noFill/>
          </a:ln>
        </p:spPr>
        <p:txBody>
          <a:bodyPr wrap="square" lIns="216000" tIns="180000" rIns="216000" bIns="72000" anchor="b" anchorCtr="0">
            <a:normAutofit/>
          </a:bodyPr>
          <a:lstStyle>
            <a:lvl1pPr marL="95998" indent="0" algn="l">
              <a:spcBef>
                <a:spcPts val="27"/>
              </a:spcBef>
              <a:spcAft>
                <a:spcPts val="27"/>
              </a:spcAft>
              <a:buNone/>
              <a:defRPr sz="1200" b="0" i="0" kern="1200" baseline="0">
                <a:solidFill>
                  <a:schemeClr val="tx1"/>
                </a:solidFill>
                <a:latin typeface="Metropolis Light"/>
                <a:cs typeface="Metropolis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subtitle</a:t>
            </a:r>
            <a:r>
              <a:rPr lang="fr-CA" dirty="0"/>
              <a:t> style</a:t>
            </a:r>
            <a:endParaRPr lang="en-US" dirty="0"/>
          </a:p>
        </p:txBody>
      </p:sp>
      <p:pic>
        <p:nvPicPr>
          <p:cNvPr id="11" name="Picture 10" descr="lg-INR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779" y="4689769"/>
            <a:ext cx="2437568" cy="14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07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/ image à insér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5762" y="2305062"/>
            <a:ext cx="5178943" cy="3218523"/>
          </a:xfrm>
          <a:solidFill>
            <a:schemeClr val="bg1"/>
          </a:solidFill>
          <a:ln>
            <a:noFill/>
          </a:ln>
        </p:spPr>
        <p:txBody>
          <a:bodyPr wrap="square" lIns="216000" tIns="180000" rIns="216000" bIns="72000" anchor="t" anchorCtr="0">
            <a:normAutofit/>
          </a:bodyPr>
          <a:lstStyle>
            <a:lvl1pPr marL="95998" algn="l">
              <a:spcBef>
                <a:spcPts val="27"/>
              </a:spcBef>
              <a:spcAft>
                <a:spcPts val="27"/>
              </a:spcAft>
              <a:defRPr sz="3200" b="0" i="0" cap="all" baseline="0">
                <a:solidFill>
                  <a:schemeClr val="tx1"/>
                </a:solidFill>
                <a:latin typeface="Metropolis Light" panose="00000400000000000000" pitchFamily="50" charset="0"/>
                <a:cs typeface="Metropolis Light" panose="00000400000000000000" pitchFamily="50" charset="0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761" y="705981"/>
            <a:ext cx="5178945" cy="1599080"/>
          </a:xfrm>
          <a:solidFill>
            <a:schemeClr val="bg1"/>
          </a:solidFill>
          <a:ln>
            <a:noFill/>
          </a:ln>
        </p:spPr>
        <p:txBody>
          <a:bodyPr wrap="square" lIns="216000" tIns="180000" rIns="216000" bIns="72000" anchor="b" anchorCtr="0">
            <a:normAutofit/>
          </a:bodyPr>
          <a:lstStyle>
            <a:lvl1pPr marL="95998" indent="0" algn="l">
              <a:spcBef>
                <a:spcPts val="27"/>
              </a:spcBef>
              <a:spcAft>
                <a:spcPts val="27"/>
              </a:spcAft>
              <a:buNone/>
              <a:defRPr sz="1200" b="0" i="0" kern="1200" baseline="0">
                <a:solidFill>
                  <a:schemeClr val="tx1"/>
                </a:solidFill>
                <a:latin typeface="Metropolis Light" panose="00000400000000000000" pitchFamily="50" charset="0"/>
                <a:cs typeface="Metropolis Light" panose="00000400000000000000" pitchFamily="50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subtitle</a:t>
            </a:r>
            <a:r>
              <a:rPr lang="fr-CA" dirty="0"/>
              <a:t> style</a:t>
            </a:r>
            <a:endParaRPr lang="en-US" dirty="0"/>
          </a:p>
        </p:txBody>
      </p:sp>
      <p:pic>
        <p:nvPicPr>
          <p:cNvPr id="11" name="Picture 10" descr="lg-INR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779" y="4689769"/>
            <a:ext cx="2437568" cy="14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88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titre noir avec image macr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g-INRS_seu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25" y="1601145"/>
            <a:ext cx="2263744" cy="3230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8104" y="1450701"/>
            <a:ext cx="4732969" cy="3494428"/>
          </a:xfrm>
        </p:spPr>
        <p:txBody>
          <a:bodyPr lIns="0" tIns="0" rIns="0" bIns="0" anchor="ctr" anchorCtr="0">
            <a:normAutofit/>
          </a:bodyPr>
          <a:lstStyle>
            <a:lvl1pPr algn="l">
              <a:defRPr sz="3200" b="0" i="0" cap="all" baseline="0"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114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titre noir / image à insé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" y="1"/>
            <a:ext cx="6036661" cy="68579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3884" cy="6851651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 descr="lg-INRS_seu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25" y="1601145"/>
            <a:ext cx="2263744" cy="3230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8103" y="1450701"/>
            <a:ext cx="4957661" cy="3494428"/>
          </a:xfrm>
        </p:spPr>
        <p:txBody>
          <a:bodyPr lIns="0" tIns="0" rIns="0" bIns="0" anchor="ctr" anchorCtr="0">
            <a:normAutofit/>
          </a:bodyPr>
          <a:lstStyle>
            <a:lvl1pPr algn="l">
              <a:defRPr sz="3200" b="0" i="0" cap="all" baseline="0"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408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titre blanc / image à insérer">
    <p:bg>
      <p:bgPr>
        <a:solidFill>
          <a:srgbClr val="1416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" y="1"/>
            <a:ext cx="6036661" cy="68579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3884" cy="6851651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 descr="lg-INRS_seu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25" y="1601145"/>
            <a:ext cx="2263744" cy="3230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8103" y="1450701"/>
            <a:ext cx="4957661" cy="3494428"/>
          </a:xfrm>
        </p:spPr>
        <p:txBody>
          <a:bodyPr lIns="0" tIns="0" rIns="0" bIns="0" anchor="ctr" anchorCtr="0">
            <a:normAutofit/>
          </a:bodyPr>
          <a:lstStyle>
            <a:lvl1pPr algn="l">
              <a:defRPr sz="3200" b="0" i="0" cap="all" baseline="0">
                <a:solidFill>
                  <a:schemeClr val="bg1"/>
                </a:solidFill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265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ogo IN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562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  <a:p>
            <a:pPr lvl="2"/>
            <a:r>
              <a:rPr lang="fr-CA" dirty="0" err="1"/>
              <a:t>Third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3"/>
            <a:r>
              <a:rPr lang="fr-CA" dirty="0" err="1"/>
              <a:t>Fourth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4"/>
            <a:r>
              <a:rPr lang="fr-CA" dirty="0" err="1"/>
              <a:t>Fifth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00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5333" b="0" i="0" kern="1200">
          <a:solidFill>
            <a:schemeClr val="tx1"/>
          </a:solidFill>
          <a:latin typeface="Metropolis Light"/>
          <a:ea typeface="+mj-ea"/>
          <a:cs typeface="Metropolis Light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b="0" i="0" kern="1200">
          <a:solidFill>
            <a:schemeClr val="tx1"/>
          </a:solidFill>
          <a:latin typeface="Metropolis Light"/>
          <a:ea typeface="+mn-ea"/>
          <a:cs typeface="Metropolis Light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b="0" i="0" kern="1200">
          <a:solidFill>
            <a:schemeClr val="tx1"/>
          </a:solidFill>
          <a:latin typeface="Metropolis Light"/>
          <a:ea typeface="+mn-ea"/>
          <a:cs typeface="Metropolis Light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Metropolis Light"/>
          <a:ea typeface="+mn-ea"/>
          <a:cs typeface="Metropolis Light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b="0" i="0" kern="1200">
          <a:solidFill>
            <a:schemeClr val="tx1"/>
          </a:solidFill>
          <a:latin typeface="Metropolis Light"/>
          <a:ea typeface="+mn-ea"/>
          <a:cs typeface="Metropolis Light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b="0" i="0" kern="1200">
          <a:solidFill>
            <a:schemeClr val="tx1"/>
          </a:solidFill>
          <a:latin typeface="Metropolis Light"/>
          <a:ea typeface="+mn-ea"/>
          <a:cs typeface="Metropolis Light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pcelicourt/rqrad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>
              <a:defRPr/>
            </a:pPr>
            <a:br>
              <a:rPr lang="fr-CA" b="1" dirty="0"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</a:br>
            <a:endParaRPr lang="fr-CA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>
          <a:xfrm>
            <a:off x="199733" y="608564"/>
            <a:ext cx="11792531" cy="1452283"/>
          </a:xfrm>
        </p:spPr>
        <p:txBody>
          <a:bodyPr>
            <a:normAutofit/>
          </a:bodyPr>
          <a:lstStyle/>
          <a:p>
            <a:pPr algn="ctr"/>
            <a:r>
              <a:rPr lang="fr-CA" sz="4000" b="1" dirty="0"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Agriculture de Précision</a:t>
            </a:r>
          </a:p>
          <a:p>
            <a:pPr algn="ctr"/>
            <a:r>
              <a:rPr lang="fr-CA" sz="4000" b="1" dirty="0"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Création de zones d’aménagement avec Python</a:t>
            </a:r>
            <a:endParaRPr lang="fr-CA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FA8959-C622-F2E3-515B-5FD7D302C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775937"/>
            <a:ext cx="12192000" cy="2144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609585">
              <a:defRPr/>
            </a:pPr>
            <a:r>
              <a:rPr lang="fr-CA" sz="2667" cap="small" dirty="0">
                <a:solidFill>
                  <a:prstClr val="white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Paul Célicourt, </a:t>
            </a:r>
            <a:r>
              <a:rPr lang="fr-CA" sz="2667" cap="small" dirty="0" err="1">
                <a:solidFill>
                  <a:prstClr val="white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Ph.D</a:t>
            </a:r>
            <a:r>
              <a:rPr lang="fr-CA" sz="2667" cap="small" dirty="0">
                <a:solidFill>
                  <a:prstClr val="white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.</a:t>
            </a:r>
            <a:endParaRPr lang="fr-CA" sz="2667" i="1" dirty="0">
              <a:solidFill>
                <a:prstClr val="white"/>
              </a:solidFill>
              <a:latin typeface="Arial Nova" panose="020B0504020202020204" pitchFamily="34" charset="0"/>
              <a:ea typeface="ＭＳ Ｐゴシック" pitchFamily="34" charset="-128"/>
              <a:cs typeface="Calibri" pitchFamily="34" charset="0"/>
            </a:endParaRPr>
          </a:p>
          <a:p>
            <a:pPr algn="ctr" defTabSz="609585">
              <a:defRPr/>
            </a:pPr>
            <a:r>
              <a:rPr lang="fr-CA" sz="2667" i="1" dirty="0">
                <a:solidFill>
                  <a:prstClr val="white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Professeur Adjoint</a:t>
            </a:r>
          </a:p>
          <a:p>
            <a:pPr algn="ctr" defTabSz="609585">
              <a:defRPr/>
            </a:pPr>
            <a:r>
              <a:rPr lang="fr-CA" sz="2667" i="1" dirty="0">
                <a:solidFill>
                  <a:prstClr val="white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UMR INRS-UQAR</a:t>
            </a:r>
          </a:p>
          <a:p>
            <a:pPr algn="ctr" defTabSz="609585">
              <a:defRPr/>
            </a:pPr>
            <a:r>
              <a:rPr lang="fr-CA" sz="2667" i="1" dirty="0">
                <a:solidFill>
                  <a:prstClr val="white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Centre Eau Terre Environnement</a:t>
            </a:r>
          </a:p>
          <a:p>
            <a:pPr algn="ctr" defTabSz="609585">
              <a:defRPr/>
            </a:pPr>
            <a:r>
              <a:rPr lang="fr-CA" sz="2667" i="1" dirty="0">
                <a:solidFill>
                  <a:prstClr val="white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Institut National de la Recherche Scientifique</a:t>
            </a:r>
          </a:p>
        </p:txBody>
      </p:sp>
      <p:pic>
        <p:nvPicPr>
          <p:cNvPr id="15" name="Image 14" descr="Une image contenant Graphique, graphisme, Police, capture d’écran&#10;&#10;Description générée automatiquement">
            <a:extLst>
              <a:ext uri="{FF2B5EF4-FFF2-40B4-BE49-F238E27FC236}">
                <a16:creationId xmlns:a16="http://schemas.microsoft.com/office/drawing/2014/main" id="{9E6864F7-C396-58A3-8B1F-02905652A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673" y="5423646"/>
            <a:ext cx="2991710" cy="195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4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B736D-5DA7-FE88-6B43-82D8A8F53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6A90-B3B5-C149-97F7-5436B611742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3F05B-3DE4-D35F-D6AA-D95390080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534" y="360877"/>
            <a:ext cx="10877598" cy="897883"/>
          </a:xfrm>
        </p:spPr>
        <p:txBody>
          <a:bodyPr>
            <a:normAutofit/>
          </a:bodyPr>
          <a:lstStyle/>
          <a:p>
            <a:r>
              <a:rPr lang="fr-CA" sz="4000" dirty="0">
                <a:solidFill>
                  <a:schemeClr val="tx1"/>
                </a:solidFill>
              </a:rPr>
              <a:t>Procédure de réalisation de l’exercice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6143E4-00C4-ABE4-2704-B8121DE70659}"/>
              </a:ext>
            </a:extLst>
          </p:cNvPr>
          <p:cNvGrpSpPr/>
          <p:nvPr/>
        </p:nvGrpSpPr>
        <p:grpSpPr>
          <a:xfrm>
            <a:off x="672860" y="1599097"/>
            <a:ext cx="10670876" cy="1200329"/>
            <a:chOff x="672860" y="1599097"/>
            <a:chExt cx="10670876" cy="12003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165E846-97CE-07D5-9704-22F17410CE1B}"/>
                </a:ext>
              </a:extLst>
            </p:cNvPr>
            <p:cNvSpPr txBox="1"/>
            <p:nvPr/>
          </p:nvSpPr>
          <p:spPr>
            <a:xfrm>
              <a:off x="905516" y="2014595"/>
              <a:ext cx="36813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dirty="0">
                  <a:hlinkClick r:id="rId2"/>
                </a:rPr>
                <a:t>https://github.com/pcelicourt/rqrad</a:t>
              </a:r>
              <a:r>
                <a:rPr lang="en-CA" dirty="0"/>
                <a:t>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DF2AA7-BABF-3668-B709-B8AE04E813BA}"/>
                </a:ext>
              </a:extLst>
            </p:cNvPr>
            <p:cNvSpPr txBox="1"/>
            <p:nvPr/>
          </p:nvSpPr>
          <p:spPr>
            <a:xfrm>
              <a:off x="672860" y="1599097"/>
              <a:ext cx="106708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dirty="0"/>
                <a:t>Étape 1: </a:t>
              </a:r>
              <a:r>
                <a:rPr lang="en-CA" dirty="0" err="1"/>
                <a:t>Visiter</a:t>
              </a:r>
              <a:r>
                <a:rPr lang="en-CA" dirty="0"/>
                <a:t> le lien </a:t>
              </a:r>
              <a:r>
                <a:rPr lang="en-CA" dirty="0" err="1"/>
                <a:t>suivant</a:t>
              </a:r>
              <a:r>
                <a:rPr lang="en-CA" dirty="0"/>
                <a:t> et </a:t>
              </a:r>
              <a:r>
                <a:rPr lang="en-CA" dirty="0" err="1"/>
                <a:t>téléchargez</a:t>
              </a:r>
              <a:r>
                <a:rPr lang="en-CA" dirty="0"/>
                <a:t> le dossier </a:t>
              </a:r>
              <a:r>
                <a:rPr lang="en-CA" b="1" dirty="0" err="1"/>
                <a:t>rqrad</a:t>
              </a:r>
              <a:r>
                <a:rPr lang="en-CA" b="1" dirty="0"/>
                <a:t> </a:t>
              </a:r>
              <a:r>
                <a:rPr lang="en-CA" dirty="0" err="1"/>
                <a:t>en</a:t>
              </a:r>
              <a:r>
                <a:rPr lang="en-CA" dirty="0"/>
                <a:t> </a:t>
              </a:r>
              <a:r>
                <a:rPr lang="en-CA" dirty="0" err="1"/>
                <a:t>cliquant</a:t>
              </a:r>
              <a:r>
                <a:rPr lang="en-CA" dirty="0"/>
                <a:t> </a:t>
              </a:r>
              <a:r>
                <a:rPr lang="en-CA" dirty="0" err="1"/>
                <a:t>comme</a:t>
              </a:r>
              <a:r>
                <a:rPr lang="en-CA" dirty="0"/>
                <a:t> ci-dessous:</a:t>
              </a:r>
              <a:r>
                <a:rPr lang="en-CA" b="1" dirty="0"/>
                <a:t>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CA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CA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dirty="0"/>
                <a:t>Étape 2: </a:t>
              </a:r>
              <a:r>
                <a:rPr lang="en-CA" dirty="0" err="1"/>
                <a:t>Extraire</a:t>
              </a:r>
              <a:r>
                <a:rPr lang="en-CA" dirty="0"/>
                <a:t> les </a:t>
              </a:r>
              <a:r>
                <a:rPr lang="en-CA" dirty="0" err="1"/>
                <a:t>fichiers</a:t>
              </a:r>
              <a:r>
                <a:rPr lang="en-CA" dirty="0"/>
                <a:t> avec un </a:t>
              </a:r>
              <a:r>
                <a:rPr lang="en-CA" dirty="0" err="1"/>
                <a:t>outil</a:t>
              </a:r>
              <a:r>
                <a:rPr lang="en-CA" dirty="0"/>
                <a:t> </a:t>
              </a:r>
              <a:r>
                <a:rPr lang="en-CA" dirty="0" err="1"/>
                <a:t>logiciel</a:t>
              </a:r>
              <a:r>
                <a:rPr lang="en-CA" dirty="0"/>
                <a:t> </a:t>
              </a:r>
              <a:r>
                <a:rPr lang="en-CA" dirty="0" err="1"/>
                <a:t>comme</a:t>
              </a:r>
              <a:r>
                <a:rPr lang="en-CA" dirty="0"/>
                <a:t> 7-zip.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B01E7B-4F01-78CB-E6DA-44CC70AC035E}"/>
              </a:ext>
            </a:extLst>
          </p:cNvPr>
          <p:cNvGrpSpPr/>
          <p:nvPr/>
        </p:nvGrpSpPr>
        <p:grpSpPr>
          <a:xfrm>
            <a:off x="1197634" y="3029318"/>
            <a:ext cx="9621328" cy="3361489"/>
            <a:chOff x="1223669" y="3033631"/>
            <a:chExt cx="9621328" cy="336148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0307BFC-9DCF-DCB6-8F5B-690184275F0E}"/>
                </a:ext>
              </a:extLst>
            </p:cNvPr>
            <p:cNvGrpSpPr/>
            <p:nvPr/>
          </p:nvGrpSpPr>
          <p:grpSpPr>
            <a:xfrm>
              <a:off x="1223669" y="3033631"/>
              <a:ext cx="9621328" cy="3361489"/>
              <a:chOff x="1285336" y="2578433"/>
              <a:chExt cx="9621328" cy="3361489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D043AE71-368E-98B3-FE0A-80538963E9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5336" y="2578433"/>
                <a:ext cx="9621328" cy="3361489"/>
              </a:xfrm>
              <a:prstGeom prst="rect">
                <a:avLst/>
              </a:prstGeom>
            </p:spPr>
          </p:pic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4195363-0E41-1E4F-E2CA-60FBF13BC659}"/>
                  </a:ext>
                </a:extLst>
              </p:cNvPr>
              <p:cNvGrpSpPr/>
              <p:nvPr/>
            </p:nvGrpSpPr>
            <p:grpSpPr>
              <a:xfrm>
                <a:off x="4482860" y="3140015"/>
                <a:ext cx="2935857" cy="2717321"/>
                <a:chOff x="4482860" y="3140015"/>
                <a:chExt cx="2935857" cy="2717321"/>
              </a:xfrm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07C04517-8147-242A-BB42-FAA76787F506}"/>
                    </a:ext>
                  </a:extLst>
                </p:cNvPr>
                <p:cNvSpPr/>
                <p:nvPr/>
              </p:nvSpPr>
              <p:spPr>
                <a:xfrm>
                  <a:off x="6556075" y="3140015"/>
                  <a:ext cx="862642" cy="396815"/>
                </a:xfrm>
                <a:prstGeom prst="roundRect">
                  <a:avLst/>
                </a:prstGeom>
                <a:solidFill>
                  <a:srgbClr val="000000">
                    <a:alpha val="20000"/>
                  </a:srgb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8103C441-1B81-E35B-4B2F-C07E800BB718}"/>
                    </a:ext>
                  </a:extLst>
                </p:cNvPr>
                <p:cNvSpPr/>
                <p:nvPr/>
              </p:nvSpPr>
              <p:spPr>
                <a:xfrm>
                  <a:off x="4482860" y="5555411"/>
                  <a:ext cx="951782" cy="301925"/>
                </a:xfrm>
                <a:prstGeom prst="roundRect">
                  <a:avLst/>
                </a:prstGeom>
                <a:solidFill>
                  <a:srgbClr val="000000">
                    <a:alpha val="20000"/>
                  </a:srgb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33" name="Connector: Elbow 32">
                  <a:extLst>
                    <a:ext uri="{FF2B5EF4-FFF2-40B4-BE49-F238E27FC236}">
                      <a16:creationId xmlns:a16="http://schemas.microsoft.com/office/drawing/2014/main" id="{DBF84A0B-6989-BA88-10D0-BD60553985B0}"/>
                    </a:ext>
                  </a:extLst>
                </p:cNvPr>
                <p:cNvCxnSpPr>
                  <a:stCxn id="30" idx="2"/>
                  <a:endCxn id="31" idx="3"/>
                </p:cNvCxnSpPr>
                <p:nvPr/>
              </p:nvCxnSpPr>
              <p:spPr>
                <a:xfrm rot="5400000">
                  <a:off x="5126247" y="3845225"/>
                  <a:ext cx="2169544" cy="1552754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4EF40B8-4C2E-1D30-E6A7-D3090F130D3D}"/>
                </a:ext>
              </a:extLst>
            </p:cNvPr>
            <p:cNvSpPr txBox="1"/>
            <p:nvPr/>
          </p:nvSpPr>
          <p:spPr>
            <a:xfrm>
              <a:off x="1453707" y="5943202"/>
              <a:ext cx="14319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14647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B736D-5DA7-FE88-6B43-82D8A8F53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6A90-B3B5-C149-97F7-5436B611742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3F05B-3DE4-D35F-D6AA-D95390080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534" y="360877"/>
            <a:ext cx="10877598" cy="897883"/>
          </a:xfrm>
        </p:spPr>
        <p:txBody>
          <a:bodyPr>
            <a:normAutofit/>
          </a:bodyPr>
          <a:lstStyle/>
          <a:p>
            <a:r>
              <a:rPr lang="fr-CA" sz="4000" dirty="0">
                <a:solidFill>
                  <a:schemeClr val="tx1"/>
                </a:solidFill>
              </a:rPr>
              <a:t>Procédure de réalisation de l’exercice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EDBD09C-C24A-3EBC-532F-53A740294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36" y="2382800"/>
            <a:ext cx="11162841" cy="321251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36143E4-00C4-ABE4-2704-B8121DE70659}"/>
              </a:ext>
            </a:extLst>
          </p:cNvPr>
          <p:cNvGrpSpPr/>
          <p:nvPr/>
        </p:nvGrpSpPr>
        <p:grpSpPr>
          <a:xfrm>
            <a:off x="672859" y="1599097"/>
            <a:ext cx="10610492" cy="646331"/>
            <a:chOff x="672860" y="1599097"/>
            <a:chExt cx="7893170" cy="6463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DF2AA7-BABF-3668-B709-B8AE04E813BA}"/>
                </a:ext>
              </a:extLst>
            </p:cNvPr>
            <p:cNvSpPr txBox="1"/>
            <p:nvPr/>
          </p:nvSpPr>
          <p:spPr>
            <a:xfrm>
              <a:off x="672860" y="1599097"/>
              <a:ext cx="78931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dirty="0"/>
                <a:t>Étape 3: </a:t>
              </a:r>
              <a:r>
                <a:rPr lang="en-CA" dirty="0" err="1"/>
                <a:t>Toujours</a:t>
              </a:r>
              <a:r>
                <a:rPr lang="en-CA" dirty="0"/>
                <a:t> dans le dossier </a:t>
              </a:r>
              <a:r>
                <a:rPr lang="en-CA" dirty="0" err="1"/>
                <a:t>rqrad</a:t>
              </a:r>
              <a:r>
                <a:rPr lang="en-CA" dirty="0"/>
                <a:t> </a:t>
              </a:r>
              <a:r>
                <a:rPr lang="en-CA" dirty="0" err="1"/>
                <a:t>en</a:t>
              </a:r>
              <a:r>
                <a:rPr lang="en-CA" dirty="0"/>
                <a:t> </a:t>
              </a:r>
              <a:r>
                <a:rPr lang="en-CA" dirty="0" err="1"/>
                <a:t>ligne</a:t>
              </a:r>
              <a:r>
                <a:rPr lang="en-CA" dirty="0"/>
                <a:t>, </a:t>
              </a:r>
              <a:r>
                <a:rPr lang="en-CA" dirty="0" err="1"/>
                <a:t>cliquez</a:t>
              </a:r>
              <a:r>
                <a:rPr lang="en-CA" dirty="0"/>
                <a:t> sur le </a:t>
              </a:r>
              <a:r>
                <a:rPr lang="en-CA" dirty="0" err="1"/>
                <a:t>fichier</a:t>
              </a:r>
              <a:r>
                <a:rPr lang="en-CA" dirty="0"/>
                <a:t> </a:t>
              </a:r>
              <a:r>
                <a:rPr lang="en-CA" b="1" dirty="0" err="1"/>
                <a:t>atelierrqrad.ipynb</a:t>
              </a:r>
              <a:r>
                <a:rPr lang="en-CA" dirty="0"/>
                <a:t>:</a:t>
              </a:r>
              <a:r>
                <a:rPr lang="en-CA" b="1" dirty="0"/>
                <a:t> </a:t>
              </a:r>
              <a:endParaRPr lang="en-CA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dirty="0"/>
                <a:t>Étape 4: Avec le </a:t>
              </a:r>
              <a:r>
                <a:rPr lang="en-CA" dirty="0" err="1"/>
                <a:t>fichier</a:t>
              </a:r>
              <a:r>
                <a:rPr lang="en-CA" dirty="0"/>
                <a:t> </a:t>
              </a:r>
              <a:r>
                <a:rPr lang="en-CA" dirty="0" err="1"/>
                <a:t>ouvert</a:t>
              </a:r>
              <a:r>
                <a:rPr lang="en-CA" dirty="0"/>
                <a:t> </a:t>
              </a:r>
              <a:r>
                <a:rPr lang="en-CA" dirty="0" err="1"/>
                <a:t>comme</a:t>
              </a:r>
              <a:r>
                <a:rPr lang="en-CA" dirty="0"/>
                <a:t> ci-dessous, </a:t>
              </a:r>
              <a:r>
                <a:rPr lang="en-CA" dirty="0" err="1"/>
                <a:t>cliquez</a:t>
              </a:r>
              <a:r>
                <a:rPr lang="en-CA" dirty="0"/>
                <a:t> sur le bouton: 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733545E-288B-BAD5-8747-B5130A317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974" b="28526"/>
            <a:stretch/>
          </p:blipFill>
          <p:spPr>
            <a:xfrm>
              <a:off x="6393183" y="1912986"/>
              <a:ext cx="1235933" cy="3278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610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B736D-5DA7-FE88-6B43-82D8A8F53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6A90-B3B5-C149-97F7-5436B611742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3F05B-3DE4-D35F-D6AA-D95390080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534" y="360877"/>
            <a:ext cx="10877598" cy="897883"/>
          </a:xfrm>
        </p:spPr>
        <p:txBody>
          <a:bodyPr>
            <a:normAutofit/>
          </a:bodyPr>
          <a:lstStyle/>
          <a:p>
            <a:r>
              <a:rPr lang="fr-CA" sz="4000" dirty="0">
                <a:solidFill>
                  <a:schemeClr val="tx1"/>
                </a:solidFill>
              </a:rPr>
              <a:t>Procédure de réalisation de l’exercice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A3B9-E809-CD9B-1CCD-F9F982D4D6DA}"/>
              </a:ext>
            </a:extLst>
          </p:cNvPr>
          <p:cNvSpPr txBox="1"/>
          <p:nvPr/>
        </p:nvSpPr>
        <p:spPr>
          <a:xfrm>
            <a:off x="534836" y="1222929"/>
            <a:ext cx="11326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La </a:t>
            </a:r>
            <a:r>
              <a:rPr lang="en-CA" dirty="0" err="1"/>
              <a:t>dernière</a:t>
            </a:r>
            <a:r>
              <a:rPr lang="en-CA" dirty="0"/>
              <a:t> étape </a:t>
            </a:r>
            <a:r>
              <a:rPr lang="en-CA" dirty="0" err="1"/>
              <a:t>ouvrira</a:t>
            </a:r>
            <a:r>
              <a:rPr lang="en-CA" dirty="0"/>
              <a:t> le </a:t>
            </a:r>
            <a:r>
              <a:rPr lang="en-CA" dirty="0" err="1"/>
              <a:t>Jupyter</a:t>
            </a:r>
            <a:r>
              <a:rPr lang="en-CA" dirty="0"/>
              <a:t> Notebook </a:t>
            </a:r>
            <a:r>
              <a:rPr lang="en-CA" b="1" dirty="0" err="1"/>
              <a:t>atelierrqrad.ipynb</a:t>
            </a:r>
            <a:r>
              <a:rPr lang="en-CA" dirty="0"/>
              <a:t> dans </a:t>
            </a:r>
            <a:r>
              <a:rPr lang="en-CA" dirty="0" err="1"/>
              <a:t>l’environnement</a:t>
            </a:r>
            <a:r>
              <a:rPr lang="en-CA" dirty="0"/>
              <a:t> Google </a:t>
            </a:r>
            <a:r>
              <a:rPr lang="en-CA" dirty="0" err="1"/>
              <a:t>Colab</a:t>
            </a:r>
            <a:r>
              <a:rPr lang="en-CA" dirty="0"/>
              <a:t>. </a:t>
            </a:r>
            <a:r>
              <a:rPr lang="en-CA" dirty="0" err="1"/>
              <a:t>Maintenant</a:t>
            </a:r>
            <a:r>
              <a:rPr lang="en-CA" dirty="0"/>
              <a:t>, on doit importer les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nécessaires</a:t>
            </a:r>
            <a:r>
              <a:rPr lang="en-CA" dirty="0"/>
              <a:t> dans </a:t>
            </a:r>
            <a:r>
              <a:rPr lang="en-CA" dirty="0" err="1"/>
              <a:t>cet</a:t>
            </a:r>
            <a:r>
              <a:rPr lang="en-CA" dirty="0"/>
              <a:t> </a:t>
            </a:r>
            <a:r>
              <a:rPr lang="en-CA" dirty="0" err="1"/>
              <a:t>environnement</a:t>
            </a:r>
            <a:r>
              <a:rPr lang="en-CA" dirty="0"/>
              <a:t>. Pour </a:t>
            </a:r>
            <a:r>
              <a:rPr lang="en-CA" dirty="0" err="1"/>
              <a:t>cela</a:t>
            </a:r>
            <a:r>
              <a:rPr lang="en-CA" dirty="0"/>
              <a:t>, on </a:t>
            </a:r>
            <a:r>
              <a:rPr lang="en-CA" dirty="0" err="1"/>
              <a:t>va</a:t>
            </a:r>
            <a:r>
              <a:rPr lang="en-CA" dirty="0"/>
              <a:t> </a:t>
            </a:r>
            <a:r>
              <a:rPr lang="en-CA" dirty="0" err="1"/>
              <a:t>effectuer</a:t>
            </a:r>
            <a:r>
              <a:rPr lang="en-CA" dirty="0"/>
              <a:t> trois </a:t>
            </a:r>
            <a:r>
              <a:rPr lang="en-CA" dirty="0" err="1"/>
              <a:t>clics</a:t>
            </a:r>
            <a:r>
              <a:rPr lang="en-CA" dirty="0"/>
              <a:t>. Le dernier </a:t>
            </a:r>
            <a:r>
              <a:rPr lang="en-CA" dirty="0" err="1"/>
              <a:t>vous</a:t>
            </a:r>
            <a:r>
              <a:rPr lang="en-CA" dirty="0"/>
              <a:t> </a:t>
            </a:r>
            <a:r>
              <a:rPr lang="en-CA" dirty="0" err="1"/>
              <a:t>dirigera</a:t>
            </a:r>
            <a:r>
              <a:rPr lang="en-CA" dirty="0"/>
              <a:t> </a:t>
            </a:r>
            <a:r>
              <a:rPr lang="en-CA" dirty="0" err="1"/>
              <a:t>vers</a:t>
            </a:r>
            <a:r>
              <a:rPr lang="en-CA" dirty="0"/>
              <a:t> un repertoire de ton </a:t>
            </a:r>
            <a:r>
              <a:rPr lang="en-CA" dirty="0" err="1"/>
              <a:t>ordinateur</a:t>
            </a:r>
            <a:r>
              <a:rPr lang="en-CA" dirty="0"/>
              <a:t> pour </a:t>
            </a:r>
            <a:r>
              <a:rPr lang="en-CA" dirty="0" err="1"/>
              <a:t>selectionner</a:t>
            </a:r>
            <a:r>
              <a:rPr lang="en-CA" dirty="0"/>
              <a:t> des </a:t>
            </a:r>
            <a:r>
              <a:rPr lang="en-CA" dirty="0" err="1"/>
              <a:t>fichiers</a:t>
            </a:r>
            <a:r>
              <a:rPr lang="en-CA" dirty="0"/>
              <a:t> à </a:t>
            </a:r>
            <a:r>
              <a:rPr lang="en-CA" dirty="0" err="1"/>
              <a:t>téléverser</a:t>
            </a:r>
            <a:r>
              <a:rPr lang="en-CA" dirty="0"/>
              <a:t>. </a:t>
            </a:r>
            <a:r>
              <a:rPr lang="en-CA" dirty="0" err="1"/>
              <a:t>Vous</a:t>
            </a:r>
            <a:r>
              <a:rPr lang="en-CA" dirty="0"/>
              <a:t> </a:t>
            </a:r>
            <a:r>
              <a:rPr lang="en-CA" dirty="0" err="1"/>
              <a:t>choisissez</a:t>
            </a:r>
            <a:r>
              <a:rPr lang="en-CA" dirty="0"/>
              <a:t> les </a:t>
            </a:r>
            <a:r>
              <a:rPr lang="en-CA" dirty="0" err="1"/>
              <a:t>fichiers</a:t>
            </a:r>
            <a:r>
              <a:rPr lang="en-CA" dirty="0"/>
              <a:t> du sous-repertoire </a:t>
            </a:r>
            <a:r>
              <a:rPr lang="en-CA" b="1" dirty="0" err="1"/>
              <a:t>données</a:t>
            </a:r>
            <a:r>
              <a:rPr lang="en-CA" dirty="0"/>
              <a:t> du repertoire </a:t>
            </a:r>
            <a:r>
              <a:rPr lang="en-CA" b="1" dirty="0" err="1"/>
              <a:t>rqrad</a:t>
            </a:r>
            <a:r>
              <a:rPr lang="en-CA" dirty="0"/>
              <a:t> extrait </a:t>
            </a:r>
            <a:r>
              <a:rPr lang="en-CA" dirty="0" err="1"/>
              <a:t>comme</a:t>
            </a:r>
            <a:r>
              <a:rPr lang="en-CA" dirty="0"/>
              <a:t> ci-dessous. </a:t>
            </a:r>
          </a:p>
          <a:p>
            <a:r>
              <a:rPr lang="en-CA" dirty="0"/>
              <a:t>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7DC932-1291-5FB4-7698-232B9B1F3921}"/>
              </a:ext>
            </a:extLst>
          </p:cNvPr>
          <p:cNvGrpSpPr/>
          <p:nvPr/>
        </p:nvGrpSpPr>
        <p:grpSpPr>
          <a:xfrm>
            <a:off x="5598542" y="2415584"/>
            <a:ext cx="5960853" cy="4330609"/>
            <a:chOff x="2782020" y="2276615"/>
            <a:chExt cx="6478432" cy="462979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ACF6AD5-66F5-208A-3843-404E9441C173}"/>
                </a:ext>
              </a:extLst>
            </p:cNvPr>
            <p:cNvGrpSpPr/>
            <p:nvPr/>
          </p:nvGrpSpPr>
          <p:grpSpPr>
            <a:xfrm>
              <a:off x="2782020" y="2276615"/>
              <a:ext cx="6478432" cy="4629796"/>
              <a:chOff x="2795117" y="2228204"/>
              <a:chExt cx="6478432" cy="4629796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6A3A4587-1012-97F7-7609-FD31CE444F71}"/>
                  </a:ext>
                </a:extLst>
              </p:cNvPr>
              <p:cNvGrpSpPr/>
              <p:nvPr/>
            </p:nvGrpSpPr>
            <p:grpSpPr>
              <a:xfrm>
                <a:off x="2795117" y="2228204"/>
                <a:ext cx="6478432" cy="4629796"/>
                <a:chOff x="5652752" y="2119715"/>
                <a:chExt cx="6478432" cy="4629796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B6AAB926-0FE2-ABE6-9B76-D79734B357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34333" y="2119715"/>
                  <a:ext cx="6096851" cy="4629796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9FA4198-B79B-6954-7F5A-28CF97EDB701}"/>
                    </a:ext>
                  </a:extLst>
                </p:cNvPr>
                <p:cNvSpPr txBox="1"/>
                <p:nvPr/>
              </p:nvSpPr>
              <p:spPr>
                <a:xfrm>
                  <a:off x="5652752" y="2822071"/>
                  <a:ext cx="6297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dirty="0"/>
                    <a:t>1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111E2C2-0EB6-7617-25A3-F182E0F6AE7B}"/>
                    </a:ext>
                  </a:extLst>
                </p:cNvPr>
                <p:cNvSpPr txBox="1"/>
                <p:nvPr/>
              </p:nvSpPr>
              <p:spPr>
                <a:xfrm>
                  <a:off x="5652752" y="4483024"/>
                  <a:ext cx="6297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dirty="0"/>
                    <a:t>2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1D28FCB-FEC5-80DE-8CDF-336955F43F51}"/>
                    </a:ext>
                  </a:extLst>
                </p:cNvPr>
                <p:cNvSpPr txBox="1"/>
                <p:nvPr/>
              </p:nvSpPr>
              <p:spPr>
                <a:xfrm>
                  <a:off x="6306067" y="3191403"/>
                  <a:ext cx="6297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dirty="0"/>
                    <a:t>3</a:t>
                  </a: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BC3DB3-501C-6E04-52D7-C8A3E792FCF9}"/>
                  </a:ext>
                </a:extLst>
              </p:cNvPr>
              <p:cNvSpPr txBox="1"/>
              <p:nvPr/>
            </p:nvSpPr>
            <p:spPr>
              <a:xfrm>
                <a:off x="3571336" y="6426679"/>
                <a:ext cx="157000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CA" dirty="0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5FDFFF-96EF-C6E1-C6C4-024FF6611D67}"/>
                </a:ext>
              </a:extLst>
            </p:cNvPr>
            <p:cNvSpPr/>
            <p:nvPr/>
          </p:nvSpPr>
          <p:spPr>
            <a:xfrm>
              <a:off x="3709358" y="4591513"/>
              <a:ext cx="1052423" cy="1835166"/>
            </a:xfrm>
            <a:prstGeom prst="rect">
              <a:avLst/>
            </a:prstGeom>
            <a:solidFill>
              <a:srgbClr val="DDDDDD">
                <a:alpha val="30196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E6B1CAF-A77D-3A39-2961-1FAE6E309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34" y="3142315"/>
            <a:ext cx="4400013" cy="229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3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B736D-5DA7-FE88-6B43-82D8A8F53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06A90-B3B5-C149-97F7-5436B611742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3F05B-3DE4-D35F-D6AA-D95390080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836" y="148358"/>
            <a:ext cx="10877598" cy="897883"/>
          </a:xfrm>
        </p:spPr>
        <p:txBody>
          <a:bodyPr>
            <a:normAutofit/>
          </a:bodyPr>
          <a:lstStyle/>
          <a:p>
            <a:r>
              <a:rPr lang="fr-CA" sz="4000" dirty="0">
                <a:solidFill>
                  <a:schemeClr val="tx1"/>
                </a:solidFill>
              </a:rPr>
              <a:t>Procédure de réalisation de l’exercice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8AA3B9-E809-CD9B-1CCD-F9F982D4D6DA}"/>
              </a:ext>
            </a:extLst>
          </p:cNvPr>
          <p:cNvSpPr txBox="1"/>
          <p:nvPr/>
        </p:nvSpPr>
        <p:spPr>
          <a:xfrm>
            <a:off x="462693" y="1028549"/>
            <a:ext cx="75253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A ce point, vous pouvez exécuter les cellules du Notebook de manière séquentielle et vous allez obtenir le résultat ci-dessous à la fin. Au cas où le résultat escompté n’est pas atteint, essayez d’exécuter les cellules en vrac en cliquant sur le menu </a:t>
            </a:r>
            <a:r>
              <a:rPr lang="fr-CA" b="1" dirty="0"/>
              <a:t>Runtime</a:t>
            </a:r>
            <a:r>
              <a:rPr lang="fr-CA" dirty="0"/>
              <a:t> et </a:t>
            </a:r>
            <a:r>
              <a:rPr lang="fr-CA" b="1" dirty="0"/>
              <a:t>Run all </a:t>
            </a:r>
            <a:r>
              <a:rPr lang="fr-CA" dirty="0"/>
              <a:t>plusieurs fois. Le problème est vraisemblablement dû au fait que nous utilisons une méthode géostatistique. </a:t>
            </a:r>
          </a:p>
          <a:p>
            <a:r>
              <a:rPr lang="en-CA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84F60-08DC-5F6F-7FCA-5CF3EED96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3" b="4727"/>
          <a:stretch/>
        </p:blipFill>
        <p:spPr>
          <a:xfrm rot="173051">
            <a:off x="66138" y="3409408"/>
            <a:ext cx="12192000" cy="261850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7F19BF1-BB70-91D7-5794-1C8582E6DA1B}"/>
              </a:ext>
            </a:extLst>
          </p:cNvPr>
          <p:cNvGrpSpPr/>
          <p:nvPr/>
        </p:nvGrpSpPr>
        <p:grpSpPr>
          <a:xfrm>
            <a:off x="8143648" y="1231811"/>
            <a:ext cx="3867629" cy="1123103"/>
            <a:chOff x="595534" y="1885208"/>
            <a:chExt cx="3867629" cy="112310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1E6CEC6-0331-16FE-01FE-25856E895C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0599" b="75591"/>
            <a:stretch/>
          </p:blipFill>
          <p:spPr>
            <a:xfrm>
              <a:off x="595534" y="1885208"/>
              <a:ext cx="3867629" cy="1123103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751DC32-31A5-9A28-402A-BC06B8208068}"/>
                </a:ext>
              </a:extLst>
            </p:cNvPr>
            <p:cNvSpPr/>
            <p:nvPr/>
          </p:nvSpPr>
          <p:spPr>
            <a:xfrm>
              <a:off x="2812209" y="2234241"/>
              <a:ext cx="690115" cy="538465"/>
            </a:xfrm>
            <a:prstGeom prst="roundRect">
              <a:avLst/>
            </a:prstGeom>
            <a:solidFill>
              <a:srgbClr val="000000">
                <a:alpha val="2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368269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9EAAFA3A54C4499E61021DF0AAEDEE" ma:contentTypeVersion="16" ma:contentTypeDescription="Crée un document." ma:contentTypeScope="" ma:versionID="adbf0f9749287c912d135a314f6dfad0">
  <xsd:schema xmlns:xsd="http://www.w3.org/2001/XMLSchema" xmlns:xs="http://www.w3.org/2001/XMLSchema" xmlns:p="http://schemas.microsoft.com/office/2006/metadata/properties" xmlns:ns3="0f7b9c13-4581-4e8f-8c1f-776443e2fad4" xmlns:ns4="2facb985-342b-4941-b9e2-8c25ac7a0bd7" targetNamespace="http://schemas.microsoft.com/office/2006/metadata/properties" ma:root="true" ma:fieldsID="3b913c5b6ef9bd01894010447a5c5cfb" ns3:_="" ns4:_="">
    <xsd:import namespace="0f7b9c13-4581-4e8f-8c1f-776443e2fad4"/>
    <xsd:import namespace="2facb985-342b-4941-b9e2-8c25ac7a0bd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LengthInSeconds" minOccurs="0"/>
                <xsd:element ref="ns3:MediaServiceLocation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7b9c13-4581-4e8f-8c1f-776443e2fa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acb985-342b-4941-b9e2-8c25ac7a0bd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f7b9c13-4581-4e8f-8c1f-776443e2fad4" xsi:nil="true"/>
  </documentManagement>
</p:properties>
</file>

<file path=customXml/itemProps1.xml><?xml version="1.0" encoding="utf-8"?>
<ds:datastoreItem xmlns:ds="http://schemas.openxmlformats.org/officeDocument/2006/customXml" ds:itemID="{40428B44-EFCC-4481-A47E-7F565C4A7F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0488D3-4C02-4710-8EE0-595BEDA08C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7b9c13-4581-4e8f-8c1f-776443e2fad4"/>
    <ds:schemaRef ds:uri="2facb985-342b-4941-b9e2-8c25ac7a0b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B7D946-45E0-4404-858F-FE41ED06D2B4}">
  <ds:schemaRefs>
    <ds:schemaRef ds:uri="0f7b9c13-4581-4e8f-8c1f-776443e2fad4"/>
    <ds:schemaRef ds:uri="2facb985-342b-4941-b9e2-8c25ac7a0bd7"/>
    <ds:schemaRef ds:uri="http://purl.org/dc/elements/1.1/"/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307</Words>
  <Application>Microsoft Office PowerPoint</Application>
  <PresentationFormat>Widescreen</PresentationFormat>
  <Paragraphs>34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Arial Nova</vt:lpstr>
      <vt:lpstr>Calibri</vt:lpstr>
      <vt:lpstr>Metropolis Extra Light</vt:lpstr>
      <vt:lpstr>Metropolis Light</vt:lpstr>
      <vt:lpstr>Metropolis Semi Bold</vt:lpstr>
      <vt:lpstr>Office Theme</vt:lpstr>
      <vt:lpstr>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Célicourt, Paul</dc:creator>
  <cp:lastModifiedBy>Célicourt, Paul</cp:lastModifiedBy>
  <cp:revision>3</cp:revision>
  <dcterms:created xsi:type="dcterms:W3CDTF">2024-06-06T12:12:58Z</dcterms:created>
  <dcterms:modified xsi:type="dcterms:W3CDTF">2024-06-20T12:52:31Z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0x010100999EAAFA3A54C4499E61021DF0AAEDEE</vt:lpwstr>
  </property>
</Properties>
</file>